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9" r:id="rId3"/>
    <p:sldId id="274" r:id="rId4"/>
    <p:sldId id="258" r:id="rId5"/>
    <p:sldId id="259" r:id="rId6"/>
    <p:sldId id="275" r:id="rId7"/>
    <p:sldId id="262" r:id="rId8"/>
    <p:sldId id="261" r:id="rId9"/>
    <p:sldId id="263" r:id="rId10"/>
    <p:sldId id="264" r:id="rId11"/>
    <p:sldId id="265" r:id="rId12"/>
    <p:sldId id="269" r:id="rId13"/>
    <p:sldId id="268" r:id="rId14"/>
    <p:sldId id="266" r:id="rId15"/>
    <p:sldId id="271" r:id="rId16"/>
    <p:sldId id="280" r:id="rId17"/>
    <p:sldId id="273" r:id="rId18"/>
    <p:sldId id="276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99"/>
    <a:srgbClr val="632523"/>
    <a:srgbClr val="66FFFF"/>
    <a:srgbClr val="33CC33"/>
    <a:srgbClr val="000078"/>
    <a:srgbClr val="CC3300"/>
    <a:srgbClr val="82302E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EE9A8-D92D-4C9F-AF5F-169AF2B6F6C8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CE06E-C702-4AC4-A550-EB2F56EEA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3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9CE06E-C702-4AC4-A550-EB2F56EEA9F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6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8797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74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293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898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102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66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042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12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48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160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90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0E212-7C47-4645-A52A-8C0CB019C78F}" type="datetimeFigureOut">
              <a:rPr lang="ru-RU" smtClean="0"/>
              <a:t>25.06.2015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604B1-7FCE-4C7D-96F8-74B8B5D1D1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73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140968"/>
            <a:ext cx="8784976" cy="1035546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Liberation Serif" pitchFamily="18" charset="0"/>
              </a:rPr>
              <a:t>Публичный центр правовой информации</a:t>
            </a:r>
            <a:endParaRPr lang="ru-RU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Liberation Serif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FF66"/>
                </a:solidFill>
                <a:latin typeface="Liberation Serif" pitchFamily="18" charset="0"/>
              </a:rPr>
              <a:t>МБУК Краснозёрского района Новосибирской области</a:t>
            </a:r>
          </a:p>
          <a:p>
            <a:pPr algn="ctr"/>
            <a:r>
              <a:rPr lang="ru-RU" sz="2000" dirty="0" smtClean="0">
                <a:solidFill>
                  <a:srgbClr val="FFFF66"/>
                </a:solidFill>
                <a:latin typeface="Liberation Serif" pitchFamily="18" charset="0"/>
              </a:rPr>
              <a:t>«Межпоселенческая библиотека»</a:t>
            </a:r>
            <a:endParaRPr lang="ru-RU" sz="2000" dirty="0">
              <a:solidFill>
                <a:srgbClr val="FFFF66"/>
              </a:solidFill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7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lumMod val="22000"/>
                <a:lumOff val="78000"/>
              </a:srgbClr>
            </a:gs>
            <a:gs pos="45000">
              <a:srgbClr val="FFFF99"/>
            </a:gs>
            <a:gs pos="70000">
              <a:srgbClr val="CCFF66">
                <a:lumMod val="28000"/>
                <a:lumOff val="72000"/>
              </a:srgbClr>
            </a:gs>
            <a:gs pos="100000">
              <a:srgbClr val="99FF33">
                <a:lumMod val="30000"/>
                <a:lumOff val="70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dirty="0" smtClean="0">
                <a:effectLst/>
                <a:latin typeface="Times New Roman"/>
                <a:ea typeface="Calibri"/>
                <a:cs typeface="Times New Roman"/>
              </a:rPr>
            </a:b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  <a:lumMod val="10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ea typeface="Ebrima" pitchFamily="2" charset="0"/>
                <a:cs typeface="Ebrima" pitchFamily="2" charset="0"/>
              </a:rPr>
              <a:t>ЗАДАЧИ 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Bookman Old Style" pitchFamily="18" charset="0"/>
                <a:ea typeface="Ebrima" pitchFamily="2" charset="0"/>
                <a:cs typeface="Ebrima" pitchFamily="2" charset="0"/>
              </a:rPr>
              <a:t>ПЦПИ: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CC33"/>
                </a:solidFill>
                <a:latin typeface="Bookman Old Style" pitchFamily="18" charset="0"/>
                <a:ea typeface="Calibri"/>
                <a:cs typeface="Times New Roman"/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CC33"/>
                </a:solidFill>
                <a:latin typeface="Bookman Old Style" pitchFamily="18" charset="0"/>
                <a:ea typeface="Calibri"/>
                <a:cs typeface="Times New Roman"/>
              </a:rPr>
            </a:br>
            <a: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effectLst/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6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обеспечение свободного доступа к официальным документам органов местного самоуправления, региональных и федеральных законодательных материалов;</a:t>
            </a:r>
            <a:endParaRPr lang="ru-RU" sz="6400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6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 </a:t>
            </a:r>
            <a:endParaRPr lang="ru-RU" sz="64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64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популяризация деятельности местных органов власти и управления, информирование населения об их законодательной и административной деятельности</a:t>
            </a:r>
            <a:r>
              <a:rPr lang="ru-RU" sz="6400" b="1" dirty="0"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ru-RU" sz="6400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ru-RU" sz="6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6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пополнение информационных ресурсов за </a:t>
            </a:r>
            <a:r>
              <a:rPr lang="ru-RU" sz="6400" b="1" dirty="0" err="1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счет</a:t>
            </a:r>
            <a:r>
              <a:rPr lang="ru-RU" sz="6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 собственных фондов;</a:t>
            </a:r>
            <a:endParaRPr lang="ru-RU" sz="6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ru-RU" sz="6400" b="1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6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повышение  правовой грамотности</a:t>
            </a:r>
            <a:r>
              <a:rPr lang="ru-RU" sz="6400" b="1" dirty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6400" b="1" dirty="0"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ru-RU" sz="6400" b="1" dirty="0" smtClean="0">
              <a:solidFill>
                <a:srgbClr val="00000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6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создание условий для полноценного информационного обслуживания населения;</a:t>
            </a:r>
            <a:endParaRPr lang="ru-RU" sz="6400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marL="914400" indent="-5715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endParaRPr lang="ru-RU" sz="6400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6400" b="1" dirty="0" smtClean="0">
                <a:solidFill>
                  <a:srgbClr val="000000"/>
                </a:solidFill>
                <a:effectLst/>
                <a:latin typeface="Arial" pitchFamily="34" charset="0"/>
                <a:ea typeface="Times New Roman"/>
                <a:cs typeface="Arial" pitchFamily="34" charset="0"/>
              </a:rPr>
              <a:t>техническое обеспечение свободного доступа населения к информационным ресурсам посредством запроса, направленного поиска.</a:t>
            </a:r>
            <a:endParaRPr lang="ru-RU" sz="6400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 </a:t>
            </a:r>
            <a:endParaRPr lang="ru-RU" sz="4400" dirty="0" smtClean="0">
              <a:effectLst/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440160" cy="135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48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224603"/>
            <a:ext cx="2133334" cy="162358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Прямоугольник 1"/>
          <p:cNvSpPr/>
          <p:nvPr/>
        </p:nvSpPr>
        <p:spPr>
          <a:xfrm>
            <a:off x="318171" y="188640"/>
            <a:ext cx="8568952" cy="508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Bookman Old Style" pitchFamily="18" charset="0"/>
                <a:ea typeface="Calibri"/>
                <a:cs typeface="Arial" pitchFamily="34" charset="0"/>
              </a:rPr>
              <a:t>ФУНКЦИИ ПЦПИ:</a:t>
            </a:r>
            <a:endParaRPr lang="ru-RU" sz="3200" b="1" dirty="0">
              <a:solidFill>
                <a:srgbClr val="002060"/>
              </a:solidFill>
              <a:latin typeface="Bookman Old Style" pitchFamily="18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>
              <a:latin typeface="Times New Roman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itchFamily="2" charset="2"/>
              <a:buChar char="q"/>
            </a:pPr>
            <a:r>
              <a:rPr lang="ru-RU" sz="1600" b="1" dirty="0" smtClean="0">
                <a:latin typeface="Arial" pitchFamily="34" charset="0"/>
                <a:ea typeface="Calibri"/>
                <a:cs typeface="Arial" pitchFamily="34" charset="0"/>
              </a:rPr>
              <a:t>предоставление  открытого доступа </a:t>
            </a: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к справочно-правовым </a:t>
            </a:r>
            <a:r>
              <a:rPr lang="ru-RU" sz="1600" b="1" dirty="0" smtClean="0">
                <a:latin typeface="Arial" pitchFamily="34" charset="0"/>
                <a:ea typeface="Calibri"/>
                <a:cs typeface="Arial" pitchFamily="34" charset="0"/>
              </a:rPr>
              <a:t>системам: </a:t>
            </a: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"Гарант", ИПС "Законодательство России" и консультация в поисковых </a:t>
            </a:r>
            <a:r>
              <a:rPr lang="ru-RU" sz="1600" b="1" dirty="0" smtClean="0">
                <a:latin typeface="Arial" pitchFamily="34" charset="0"/>
                <a:ea typeface="Calibri"/>
                <a:cs typeface="Arial" pitchFamily="34" charset="0"/>
              </a:rPr>
              <a:t>навыках;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itchFamily="2" charset="2"/>
              <a:buChar char="q"/>
            </a:pPr>
            <a:r>
              <a:rPr lang="ru-RU" sz="1600" b="1" dirty="0" smtClean="0">
                <a:latin typeface="Arial" pitchFamily="34" charset="0"/>
                <a:ea typeface="Calibri"/>
                <a:cs typeface="Arial" pitchFamily="34" charset="0"/>
              </a:rPr>
              <a:t>создание </a:t>
            </a: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тематических папок по наиболее актуальным правовым  </a:t>
            </a:r>
            <a:r>
              <a:rPr lang="ru-RU" sz="1600" b="1" dirty="0" smtClean="0">
                <a:latin typeface="Arial" pitchFamily="34" charset="0"/>
                <a:ea typeface="Calibri"/>
                <a:cs typeface="Arial" pitchFamily="34" charset="0"/>
              </a:rPr>
              <a:t>темам</a:t>
            </a:r>
            <a:r>
              <a:rPr lang="ru-RU" sz="1600" b="1" dirty="0">
                <a:latin typeface="Arial" pitchFamily="34" charset="0"/>
                <a:ea typeface="Calibri"/>
                <a:cs typeface="Arial" pitchFamily="34" charset="0"/>
              </a:rPr>
              <a:t>;</a:t>
            </a: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itchFamily="2" charset="2"/>
              <a:buChar char="q"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общедоступность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и открытость для 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пользователей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itchFamily="2" charset="2"/>
              <a:buChar char="q"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полнота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, достоверность и своевременность предоставляемой правовой 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информации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itchFamily="2" charset="2"/>
              <a:buChar char="q"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оперативное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и качественное удовлетворение информационных потребностей пользователей ц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ентра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;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  <a:p>
            <a:pPr marL="285750" indent="-285750">
              <a:lnSpc>
                <a:spcPct val="115000"/>
              </a:lnSpc>
              <a:spcAft>
                <a:spcPts val="1500"/>
              </a:spcAft>
              <a:buFont typeface="Wingdings" pitchFamily="2" charset="2"/>
              <a:buChar char="q"/>
            </a:pP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повышение </a:t>
            </a:r>
            <a:r>
              <a:rPr lang="ru-RU" sz="1600" b="1" dirty="0">
                <a:latin typeface="Arial" pitchFamily="34" charset="0"/>
                <a:ea typeface="Times New Roman"/>
                <a:cs typeface="Arial" pitchFamily="34" charset="0"/>
              </a:rPr>
              <a:t>правосознания и правовой культуры населения</a:t>
            </a:r>
            <a:r>
              <a:rPr lang="ru-RU" sz="1600" b="1" dirty="0" smtClean="0">
                <a:latin typeface="Arial" pitchFamily="34" charset="0"/>
                <a:ea typeface="Times New Roman"/>
                <a:cs typeface="Arial" pitchFamily="34" charset="0"/>
              </a:rPr>
              <a:t>.</a:t>
            </a:r>
            <a:endParaRPr lang="ru-RU" sz="1600" b="1" dirty="0"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36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4000"/>
                    </a14:imgEffect>
                  </a14:imgLayer>
                </a14:imgProps>
              </a:ext>
            </a:extLst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8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82302E"/>
                </a:solidFill>
                <a:latin typeface="Times New Roman" pitchFamily="18" charset="0"/>
                <a:cs typeface="Times New Roman" pitchFamily="18" charset="0"/>
              </a:rPr>
              <a:t>ИНФОРМАЦИОННЫЕ РЕСУРСЫ ПЦПИ: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982" y="764704"/>
            <a:ext cx="9129018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Справочная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правовая система «ГАРАНТ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Справочная правовая система «Законодательство России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Свод законов Российской Империи;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Федеральные законы РФ;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Региональные законодательные акты;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Законодательные акты органов местного самоуправления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Комментарии законодательства;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Законопроекты;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Обзоры законодательства;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Международное право;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Судопроизводство;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Правовые акты по здравоохранению;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Документооборот;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Нормы, правила, стандарты;</a:t>
            </a: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Электронная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база данных нормативно-правовых актов  своего муниципального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образования;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Книжный фонд по основным вопросам экономики, политики, истории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права;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Газеты 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журналы правовой тематики;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Сборники кодексов РФ, комментарии к законодательным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актам;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300"/>
              </a:spcAft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Тематические папки-досье с подбором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документов.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25755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0" y="332656"/>
            <a:ext cx="9036496" cy="792088"/>
          </a:xfr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ПУБЛИЧНЫЙ ЦЕНТР ПРАВОВОЙ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ИНФОРМАЦИИ ПРЕДЛАГАЕТ</a:t>
            </a: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4376700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справочное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и информационное обслуживание по вопросам права;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консультирование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 работе  со справочными правовыми системами;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тематический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подбор материалов правовой тематики на основе электронных баз данных, информационных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ресурсов интернета, библиотеки;</a:t>
            </a:r>
          </a:p>
          <a:p>
            <a:pPr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v"/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самостоятельную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работу пользователям в справочных правовых системах, электронных базах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данных</a:t>
            </a:r>
            <a:endParaRPr lang="ru-RU" sz="2400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4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996952"/>
            <a:ext cx="5112568" cy="312054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9512" y="620688"/>
            <a:ext cx="8712968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000078"/>
                </a:solidFill>
                <a:latin typeface="Arial" pitchFamily="34" charset="0"/>
                <a:ea typeface="Calibri"/>
                <a:cs typeface="Arial" pitchFamily="34" charset="0"/>
              </a:rPr>
              <a:t>Информационно правовая система «Законодательство России» это </a:t>
            </a:r>
            <a:r>
              <a:rPr lang="ru-RU" b="1" dirty="0">
                <a:solidFill>
                  <a:srgbClr val="000078"/>
                </a:solidFill>
              </a:rPr>
              <a:t>–</a:t>
            </a:r>
            <a:r>
              <a:rPr lang="ru-RU" b="1" dirty="0" smtClean="0">
                <a:solidFill>
                  <a:srgbClr val="000078"/>
                </a:solidFill>
                <a:latin typeface="Arial" pitchFamily="34" charset="0"/>
                <a:ea typeface="Calibri"/>
                <a:cs typeface="Arial" pitchFamily="34" charset="0"/>
              </a:rPr>
              <a:t> </a:t>
            </a:r>
            <a:r>
              <a:rPr lang="ru-RU" b="1" dirty="0">
                <a:solidFill>
                  <a:srgbClr val="000078"/>
                </a:solidFill>
                <a:latin typeface="Arial" pitchFamily="34" charset="0"/>
                <a:ea typeface="Calibri"/>
                <a:cs typeface="Arial" pitchFamily="34" charset="0"/>
              </a:rPr>
              <a:t>тексты федеральных законов и правовых актов Президента Российской Федерации и Правительства Российской Федерации, а также тексты правовых актов органов государственной власти, опубликованные в Собрании законодательства Российской Федерации и Бюллетени нормативных актов федеральных органов исполнительной власти</a:t>
            </a:r>
            <a:r>
              <a:rPr lang="ru-RU" b="1" dirty="0" smtClean="0">
                <a:solidFill>
                  <a:srgbClr val="000078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b="1" dirty="0">
              <a:solidFill>
                <a:srgbClr val="000078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accent6">
                <a:lumMod val="74000"/>
                <a:lumOff val="2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92696"/>
            <a:ext cx="8928992" cy="1976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rgbClr val="CC3300"/>
                </a:solidFill>
                <a:latin typeface="Arial" pitchFamily="34" charset="0"/>
                <a:ea typeface="Calibri"/>
                <a:cs typeface="Arial" pitchFamily="34" charset="0"/>
              </a:rPr>
              <a:t>Система ГАРАНТ включает все нормативные документы, которые требуются в работе специалиста любой квалификации. В системе отражена судебная  и арбитражная практика, комментарии к законодательству, международные договоры и проекты федеральных законов. Кроме того, ГАРАНТ предлагает комплекс экономической информации - формы документов, бизнес-справки, календарь бухгалтера</a:t>
            </a:r>
            <a:r>
              <a:rPr lang="ru-RU" b="1" dirty="0" smtClean="0">
                <a:solidFill>
                  <a:srgbClr val="CC3300"/>
                </a:solidFill>
                <a:latin typeface="Arial" pitchFamily="34" charset="0"/>
                <a:ea typeface="Calibri"/>
                <a:cs typeface="Arial" pitchFamily="34" charset="0"/>
              </a:rPr>
              <a:t>.</a:t>
            </a:r>
            <a:endParaRPr lang="ru-RU" sz="1600" b="1" dirty="0">
              <a:solidFill>
                <a:srgbClr val="CC3300"/>
              </a:solidFill>
              <a:latin typeface="Arial" pitchFamily="34" charset="0"/>
              <a:ea typeface="Calibri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20" y="2704880"/>
            <a:ext cx="6840760" cy="229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7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834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789040"/>
            <a:ext cx="2088232" cy="261028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640" y="130622"/>
            <a:ext cx="8229600" cy="70609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Liberation Serif" pitchFamily="18" charset="0"/>
                <a:ea typeface="Times New Roman"/>
                <a:cs typeface="Times New Roman"/>
              </a:rPr>
              <a:t>ПУБЛИЧНЫЙ ЦЕНТР ПРАВОВОЙ ИНФОРМАЦИИ ЭТО –</a:t>
            </a:r>
            <a:endParaRPr lang="ru-RU" sz="2400" dirty="0">
              <a:latin typeface="Liberation Serif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681" y="692696"/>
            <a:ext cx="8853805" cy="6029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поиск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правовых актов в электронной базе данных (ЭБД);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подборка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законодательных актов по запрашиваемой теме;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выполнение всех видов справок (фактографических, библиографических, аналитических) по правовым вопросам, а также смежным отраслям;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предоставление правовых баз данных Интернет;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предоставление правовой информации по местному самоуправлению;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возможность вывода информации на бумажные и электронные носители;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самостоятельная работа пользователей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справочно-правовых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системах, электронных базах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данных;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бесплатная работа в справочно-правовых системах;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получение помощи в поиске информации;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возможность сделать предварительный заказ на подборку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документов;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получить информацию об источнике официального опубликования документа;</a:t>
            </a:r>
          </a:p>
          <a:p>
            <a:pPr marL="342900" indent="-342900" algn="just">
              <a:spcAft>
                <a:spcPts val="500"/>
              </a:spcAft>
              <a:buFont typeface="Wingdings" pitchFamily="2" charset="2"/>
              <a:buChar char="§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сканировать документы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2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77" y="4221088"/>
            <a:ext cx="3011683" cy="24394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92936" y="3223559"/>
            <a:ext cx="646331" cy="13665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841368"/>
            <a:ext cx="8136904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5400" kern="0" dirty="0">
                <a:latin typeface="Liberation Serif" pitchFamily="18" charset="0"/>
                <a:ea typeface="Times New Roman"/>
              </a:rPr>
              <a:t>Как правило, наибольшего успеха добивается тот, кто располагает лучшей </a:t>
            </a:r>
            <a:r>
              <a:rPr lang="ru-RU" sz="5400" kern="0" dirty="0" smtClean="0">
                <a:latin typeface="Liberation Serif" pitchFamily="18" charset="0"/>
                <a:ea typeface="Times New Roman"/>
              </a:rPr>
              <a:t>информацией.</a:t>
            </a: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latin typeface="Liberation Serif" pitchFamily="18" charset="0"/>
                <a:ea typeface="Times New Roman"/>
              </a:rPr>
              <a:t>Бенджамин Дизраэли</a:t>
            </a:r>
            <a:endParaRPr lang="ru-RU" sz="1600" dirty="0">
              <a:effectLst/>
              <a:latin typeface="Liberation Serif" pitchFamily="18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19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68312" y="476672"/>
            <a:ext cx="4878288" cy="5846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2400" b="1" dirty="0" smtClean="0">
                <a:latin typeface="Liberation Serif" pitchFamily="18" charset="0"/>
              </a:rPr>
              <a:t>Контактная </a:t>
            </a:r>
            <a:r>
              <a:rPr lang="ru-RU" sz="2400" b="1" dirty="0">
                <a:latin typeface="Liberation Serif" pitchFamily="18" charset="0"/>
              </a:rPr>
              <a:t>информация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 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МБУК </a:t>
            </a:r>
            <a:r>
              <a:rPr lang="ru-RU" sz="2000" dirty="0" err="1">
                <a:latin typeface="Liberation Serif" pitchFamily="18" charset="0"/>
              </a:rPr>
              <a:t>Краснозерского</a:t>
            </a:r>
            <a:r>
              <a:rPr lang="ru-RU" sz="2000" dirty="0">
                <a:latin typeface="Liberation Serif" pitchFamily="18" charset="0"/>
              </a:rPr>
              <a:t> района Новосибирской области 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«Межпоселенческая библиотека»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632902 р/п Краснозерское,  ул. Чкалова 2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тел.: 8(38357) 42-047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 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 </a:t>
            </a:r>
          </a:p>
          <a:p>
            <a:pPr>
              <a:lnSpc>
                <a:spcPct val="114000"/>
              </a:lnSpc>
            </a:pPr>
            <a:r>
              <a:rPr lang="ru-RU" sz="2400" b="1" dirty="0">
                <a:latin typeface="Liberation Serif" pitchFamily="18" charset="0"/>
              </a:rPr>
              <a:t>Режим работы: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 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Понедельник – Пятница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с  9-00 – до 18-00</a:t>
            </a: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Суббота, </a:t>
            </a:r>
            <a:r>
              <a:rPr lang="ru-RU" sz="2000" dirty="0" smtClean="0">
                <a:latin typeface="Liberation Serif" pitchFamily="18" charset="0"/>
              </a:rPr>
              <a:t>Воскресенье – выходные дни</a:t>
            </a:r>
            <a:endParaRPr lang="ru-RU" sz="2000" dirty="0">
              <a:latin typeface="Liberation Serif" pitchFamily="18" charset="0"/>
            </a:endParaRPr>
          </a:p>
          <a:p>
            <a:pPr>
              <a:lnSpc>
                <a:spcPct val="114000"/>
              </a:lnSpc>
            </a:pPr>
            <a:r>
              <a:rPr lang="ru-RU" sz="2000" dirty="0">
                <a:latin typeface="Liberation Serif" pitchFamily="18" charset="0"/>
              </a:rPr>
              <a:t>Первая пятница каждого месяца технический </a:t>
            </a:r>
            <a:r>
              <a:rPr lang="ru-RU" sz="2000" dirty="0" smtClean="0">
                <a:latin typeface="Liberation Serif" pitchFamily="18" charset="0"/>
              </a:rPr>
              <a:t>день.</a:t>
            </a:r>
            <a:endParaRPr lang="ru-RU" sz="2000" dirty="0"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2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896544" cy="3672408"/>
          </a:xfrm>
          <a:prstGeom prst="rect">
            <a:avLst/>
          </a:prstGeom>
          <a:ln w="63500" cmpd="thinThick">
            <a:solidFill>
              <a:srgbClr val="000099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4800534" cy="3600400"/>
          </a:xfrm>
          <a:prstGeom prst="rect">
            <a:avLst/>
          </a:prstGeom>
          <a:ln w="63500" cmpd="thinThick">
            <a:solidFill>
              <a:srgbClr val="000099"/>
            </a:solidFill>
            <a:prstDash val="solid"/>
          </a:ln>
        </p:spPr>
      </p:pic>
    </p:spTree>
    <p:extLst>
      <p:ext uri="{BB962C8B-B14F-4D97-AF65-F5344CB8AC3E}">
        <p14:creationId xmlns:p14="http://schemas.microsoft.com/office/powerpoint/2010/main" val="341817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rgbClr val="AFE4FF"/>
            </a:gs>
            <a:gs pos="100000">
              <a:srgbClr val="2D9BFF">
                <a:lumMod val="100000"/>
              </a:srgb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0273" y="1412776"/>
            <a:ext cx="8856984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600" dirty="0">
                <a:ln>
                  <a:solidFill>
                    <a:schemeClr val="tx1"/>
                  </a:solidFill>
                </a:ln>
                <a:latin typeface="Liberation Serif" pitchFamily="18" charset="0"/>
                <a:cs typeface="Kartika" pitchFamily="18" charset="0"/>
              </a:rPr>
              <a:t>Законы изобретены для блага граждан.</a:t>
            </a:r>
          </a:p>
          <a:p>
            <a:endParaRPr lang="ru-RU" sz="3200" dirty="0">
              <a:latin typeface="Liberation Serif" pitchFamily="18" charset="0"/>
              <a:cs typeface="Kartika" pitchFamily="18" charset="0"/>
            </a:endParaRPr>
          </a:p>
          <a:p>
            <a:pPr algn="r"/>
            <a:r>
              <a:rPr lang="ru-RU" sz="3200" dirty="0">
                <a:latin typeface="Liberation Serif" pitchFamily="18" charset="0"/>
                <a:cs typeface="Kartika" pitchFamily="18" charset="0"/>
              </a:rPr>
              <a:t>Цицерон Марк Туллий</a:t>
            </a:r>
          </a:p>
        </p:txBody>
      </p:sp>
    </p:spTree>
    <p:extLst>
      <p:ext uri="{BB962C8B-B14F-4D97-AF65-F5344CB8AC3E}">
        <p14:creationId xmlns:p14="http://schemas.microsoft.com/office/powerpoint/2010/main" val="179377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rgbClr val="008FFA"/>
            </a:gs>
            <a:gs pos="17000">
              <a:srgbClr val="FF0000">
                <a:lumMod val="64000"/>
                <a:lumOff val="36000"/>
              </a:srgbClr>
            </a:gs>
            <a:gs pos="76000">
              <a:srgbClr val="FFFF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  <a:cs typeface="Times New Roman"/>
              </a:rPr>
              <a:t>Создание публичных центров правовой информации - приоритетное направление государственной программы Российской Федерации «Информационное общество» (2011-2020г.г.)</a:t>
            </a:r>
            <a:endParaRPr lang="ru-RU" sz="2800" dirty="0" smtClean="0">
              <a:effectLst/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49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363272" cy="355699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Публичный центр правовой информации (ПЦПИ) организован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апреле 2012 года с целью предоставления пользователям свободного доступа к электронным базам правовой информации, а так же к юридическим справочникам.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8195"/>
            <a:ext cx="1978564" cy="186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7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404664"/>
            <a:ext cx="1837226" cy="17281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9752" y="1651590"/>
            <a:ext cx="6552728" cy="3556992"/>
          </a:xfrm>
        </p:spPr>
        <p:txBody>
          <a:bodyPr/>
          <a:lstStyle/>
          <a:p>
            <a:pPr marL="0" indent="0" algn="just">
              <a:buNone/>
            </a:pPr>
            <a:r>
              <a:rPr lang="ru-RU" spc="-15" dirty="0" smtClean="0">
                <a:latin typeface="Times New Roman"/>
                <a:ea typeface="Times New Roman"/>
                <a:cs typeface="Times New Roman"/>
              </a:rPr>
              <a:t>сопровождение всех </a:t>
            </a:r>
            <a:r>
              <a:rPr lang="ru-RU" spc="-15" dirty="0">
                <a:latin typeface="Times New Roman"/>
                <a:ea typeface="Times New Roman"/>
                <a:cs typeface="Times New Roman"/>
              </a:rPr>
              <a:t>аспектов жизнедеятельности муниципального образования и органов ме­</a:t>
            </a:r>
            <a:r>
              <a:rPr lang="ru-RU" spc="-10" dirty="0">
                <a:latin typeface="Times New Roman"/>
                <a:ea typeface="Times New Roman"/>
                <a:cs typeface="Times New Roman"/>
              </a:rPr>
              <a:t>стного самоуправления, содействует им в доведении информа­ции о принимаемых в регионе документах до населения.</a:t>
            </a:r>
            <a:endParaRPr lang="ru-RU" sz="3600" dirty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39752" y="1124744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spc="-15" dirty="0" smtClean="0">
                <a:latin typeface="Times New Roman"/>
                <a:ea typeface="Times New Roman"/>
                <a:cs typeface="Times New Roman"/>
              </a:rPr>
              <a:t>ПЦПИ осуществляет правовое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97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66CCFF"/>
            </a:gs>
            <a:gs pos="0">
              <a:srgbClr val="CCFF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077072"/>
            <a:ext cx="3274404" cy="261636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Правовая информация всегда обладает социальной значимостью.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Публичный центр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правовой информации отвечает за формирование в библиотеке информационных ресурсов правовой и социально-значимой информации регионального и федерального уровня и за обеспечение оперативного и открытого доступа населения к ним.</a:t>
            </a:r>
            <a:endParaRPr lang="ru-RU" sz="4400" dirty="0" smtClean="0">
              <a:effectLst/>
              <a:latin typeface="Times New Roman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68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56992"/>
            <a:ext cx="8712968" cy="341823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Правовую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основу деятельности центра правовой информации составляют Конституция Российской Федерации,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федеральные 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законы РФ, указы и распоряжения Президента РФ, постановления и распоряжения Правительства РФ, нормативные акты законодательных органов и органов исполнительной власти Новосибирской 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30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30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5141"/>
            <a:ext cx="822960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 prstMaterial="dkEdge">
              <a:bevelT w="82550" h="38100" prst="coolSlant"/>
              <a:bevelB w="82550" h="38100" prst="coolSlant"/>
            </a:sp3d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/>
            </a:r>
            <a:br>
              <a:rPr lang="ru-RU" dirty="0"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  <a:lumMod val="10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CC33"/>
                </a:solidFill>
                <a:effectLst/>
                <a:latin typeface="Times New Roman"/>
                <a:ea typeface="Calibri"/>
                <a:cs typeface="Times New Roman"/>
              </a:rPr>
              <a:t>ЦЕЛИ ПЦПИ: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CC33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CC33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dirty="0">
              <a:solidFill>
                <a:srgbClr val="33CC33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03366"/>
            <a:ext cx="8229600" cy="5472608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5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формирование единого информационно-правового пространства Краснозёрского района, обеспечения открытого доступа к социально-значимой и правовой информации для всех структур местного сообщества и каждого жителя в отдельности;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5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работа по реализации конституционных прав граждан для свободного доступа к правовой и социально-значимой информации</a:t>
            </a:r>
            <a: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ru-RU" sz="1500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5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оперативно обеспечивать пользователей полной и достоверной информацией по вопросам государства и права, местного самоуправления</a:t>
            </a:r>
            <a:r>
              <a:rPr lang="ru-RU" sz="1500" b="1" dirty="0">
                <a:latin typeface="Arial" pitchFamily="34" charset="0"/>
                <a:ea typeface="Calibri"/>
                <a:cs typeface="Arial" pitchFamily="34" charset="0"/>
              </a:rPr>
              <a:t>;</a:t>
            </a:r>
            <a:endParaRPr lang="ru-RU" sz="1500" b="1" dirty="0" smtClean="0">
              <a:effectLst/>
              <a:latin typeface="Arial" pitchFamily="34" charset="0"/>
              <a:ea typeface="Calibri"/>
              <a:cs typeface="Arial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5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формирование правовой культуры;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5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популяризация знаний в области прав человека;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800"/>
              </a:spcAft>
              <a:buFont typeface="Wingdings" pitchFamily="2" charset="2"/>
              <a:buChar char="q"/>
            </a:pPr>
            <a:r>
              <a:rPr lang="ru-RU" sz="1500" b="1" dirty="0" smtClean="0">
                <a:effectLst/>
                <a:latin typeface="Arial" pitchFamily="34" charset="0"/>
                <a:ea typeface="Calibri"/>
                <a:cs typeface="Arial" pitchFamily="34" charset="0"/>
              </a:rPr>
              <a:t>создание оптимальных условий, позволяющих более полно удовлетворять информационно-правовые запросы граждан, помогать в реализации прав прежде всего социально незащищённых слоёв населения.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13"/>
            <a:ext cx="1152128" cy="108375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73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1268</TotalTime>
  <Words>662</Words>
  <Application>Microsoft Office PowerPoint</Application>
  <PresentationFormat>Экран (4:3)</PresentationFormat>
  <Paragraphs>100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Calibri</vt:lpstr>
      <vt:lpstr>Ebrima</vt:lpstr>
      <vt:lpstr>Kartika</vt:lpstr>
      <vt:lpstr>Liberation Serif</vt:lpstr>
      <vt:lpstr>Times New Roman</vt:lpstr>
      <vt:lpstr>Wingdings</vt:lpstr>
      <vt:lpstr>Тема Office</vt:lpstr>
      <vt:lpstr>Публичный центр правовой информации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ЦЕЛИ ПЦПИ: </vt:lpstr>
      <vt:lpstr>  ЗАДАЧИ ПЦПИ:  </vt:lpstr>
      <vt:lpstr>Презентация PowerPoint</vt:lpstr>
      <vt:lpstr>ИНФОРМАЦИОННЫЕ РЕСУРСЫ ПЦПИ:</vt:lpstr>
      <vt:lpstr>ПУБЛИЧНЫЙ ЦЕНТР ПРАВОВОЙ ИНФОРМАЦИИ ПРЕДЛАГАЕТ:</vt:lpstr>
      <vt:lpstr>Презентация PowerPoint</vt:lpstr>
      <vt:lpstr>Презентация PowerPoint</vt:lpstr>
      <vt:lpstr>Презентация PowerPoint</vt:lpstr>
      <vt:lpstr>ПУБЛИЧНЫЙ ЦЕНТР ПРАВОВОЙ ИНФОРМАЦИИ ЭТО –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Userr</cp:lastModifiedBy>
  <cp:revision>95</cp:revision>
  <dcterms:created xsi:type="dcterms:W3CDTF">2012-08-23T08:49:50Z</dcterms:created>
  <dcterms:modified xsi:type="dcterms:W3CDTF">2015-06-25T06:24:17Z</dcterms:modified>
</cp:coreProperties>
</file>